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8" r:id="rId4"/>
    <p:sldId id="285" r:id="rId5"/>
    <p:sldId id="284" r:id="rId6"/>
    <p:sldId id="286" r:id="rId7"/>
    <p:sldId id="279" r:id="rId8"/>
    <p:sldId id="257" r:id="rId9"/>
    <p:sldId id="278" r:id="rId10"/>
    <p:sldId id="265" r:id="rId11"/>
    <p:sldId id="267" r:id="rId12"/>
    <p:sldId id="263" r:id="rId13"/>
    <p:sldId id="259" r:id="rId14"/>
    <p:sldId id="282" r:id="rId15"/>
    <p:sldId id="277" r:id="rId16"/>
    <p:sldId id="261" r:id="rId17"/>
    <p:sldId id="262" r:id="rId18"/>
    <p:sldId id="280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C54-78DE-4184-BC83-C28889E057B6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B634-4A86-4FAF-A190-B0983DFA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C54-78DE-4184-BC83-C28889E057B6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B634-4A86-4FAF-A190-B0983DFA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3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C54-78DE-4184-BC83-C28889E057B6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B634-4A86-4FAF-A190-B0983DFA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49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C54-78DE-4184-BC83-C28889E057B6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B634-4A86-4FAF-A190-B0983DFA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C54-78DE-4184-BC83-C28889E057B6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B634-4A86-4FAF-A190-B0983DFA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62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C54-78DE-4184-BC83-C28889E057B6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B634-4A86-4FAF-A190-B0983DFA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9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C54-78DE-4184-BC83-C28889E057B6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B634-4A86-4FAF-A190-B0983DFA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6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C54-78DE-4184-BC83-C28889E057B6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B634-4A86-4FAF-A190-B0983DFA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8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C54-78DE-4184-BC83-C28889E057B6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B634-4A86-4FAF-A190-B0983DFA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9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C54-78DE-4184-BC83-C28889E057B6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B634-4A86-4FAF-A190-B0983DFA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9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C54-78DE-4184-BC83-C28889E057B6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B634-4A86-4FAF-A190-B0983DFA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8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3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89C54-78DE-4184-BC83-C28889E057B6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9B634-4A86-4FAF-A190-B0983DFA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5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91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+mn-lt"/>
              </a:rPr>
              <a:t>C</a:t>
            </a:r>
            <a:r>
              <a:rPr lang="en-US" dirty="0">
                <a:latin typeface="+mn-lt"/>
              </a:rPr>
              <a:t>hronic</a:t>
            </a:r>
            <a:r>
              <a:rPr lang="en-US" sz="5400" dirty="0">
                <a:latin typeface="+mn-lt"/>
              </a:rPr>
              <a:t> </a:t>
            </a:r>
            <a:r>
              <a:rPr lang="en-US" sz="5400" b="1" dirty="0">
                <a:latin typeface="+mn-lt"/>
              </a:rPr>
              <a:t>W</a:t>
            </a:r>
            <a:r>
              <a:rPr lang="en-US" dirty="0">
                <a:latin typeface="+mn-lt"/>
              </a:rPr>
              <a:t>asting</a:t>
            </a:r>
            <a:r>
              <a:rPr lang="en-US" sz="5400" dirty="0">
                <a:latin typeface="+mn-lt"/>
              </a:rPr>
              <a:t> </a:t>
            </a:r>
            <a:r>
              <a:rPr lang="en-US" sz="5400" b="1" dirty="0">
                <a:latin typeface="+mn-lt"/>
              </a:rPr>
              <a:t>D</a:t>
            </a:r>
            <a:r>
              <a:rPr lang="en-US" dirty="0">
                <a:latin typeface="+mn-lt"/>
              </a:rPr>
              <a:t>isease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3539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+mn-lt"/>
              </a:rPr>
              <a:t>NREC March 1</a:t>
            </a:r>
            <a:r>
              <a:rPr lang="en-US" sz="3600" baseline="30000" dirty="0">
                <a:latin typeface="+mn-lt"/>
              </a:rPr>
              <a:t>st</a:t>
            </a:r>
            <a:r>
              <a:rPr lang="en-US" sz="3600" dirty="0">
                <a:latin typeface="+mn-lt"/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1488545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4283" y="1905506"/>
            <a:ext cx="70147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evidence that CWD is transmissible to humans despite the frequent and long term (30+ years) consumption of venison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Increases in CJS in Wisconsin likely not related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Macaques study inconclusive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Absence of evidence does not indicate safety, merely suggests there is no acute effect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Further mutations possible (how Mad Cow formed)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F2AD0D-A673-4B08-AA80-0E942F42732F}"/>
              </a:ext>
            </a:extLst>
          </p:cNvPr>
          <p:cNvSpPr/>
          <p:nvPr/>
        </p:nvSpPr>
        <p:spPr>
          <a:xfrm>
            <a:off x="3043676" y="285676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Transmissibility of CWD to Humans </a:t>
            </a:r>
          </a:p>
        </p:txBody>
      </p:sp>
    </p:spTree>
    <p:extLst>
      <p:ext uri="{BB962C8B-B14F-4D97-AF65-F5344CB8AC3E}">
        <p14:creationId xmlns:p14="http://schemas.microsoft.com/office/powerpoint/2010/main" val="4068550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1553" y="2644170"/>
            <a:ext cx="66488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• Direct: (animal to animal)</a:t>
            </a:r>
          </a:p>
          <a:p>
            <a:r>
              <a:rPr lang="en-US" sz="2400" dirty="0"/>
              <a:t>• Indirect: (animal to environment to animal)</a:t>
            </a:r>
          </a:p>
          <a:p>
            <a:r>
              <a:rPr lang="en-US" sz="2400" dirty="0"/>
              <a:t>• Direct probably more important early, indirect late</a:t>
            </a:r>
          </a:p>
          <a:p>
            <a:r>
              <a:rPr lang="en-US" sz="2400" dirty="0"/>
              <a:t>• Role of dose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949651-DF3E-4BFF-9212-7C68A6B4A701}"/>
              </a:ext>
            </a:extLst>
          </p:cNvPr>
          <p:cNvSpPr/>
          <p:nvPr/>
        </p:nvSpPr>
        <p:spPr>
          <a:xfrm>
            <a:off x="3582972" y="182585"/>
            <a:ext cx="5190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Variability in Transmission</a:t>
            </a:r>
          </a:p>
        </p:txBody>
      </p:sp>
    </p:spTree>
    <p:extLst>
      <p:ext uri="{BB962C8B-B14F-4D97-AF65-F5344CB8AC3E}">
        <p14:creationId xmlns:p14="http://schemas.microsoft.com/office/powerpoint/2010/main" val="705667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3463" y="2348437"/>
            <a:ext cx="69850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Genetic Resistance to CWD </a:t>
            </a:r>
          </a:p>
          <a:p>
            <a:r>
              <a:rPr lang="en-US" sz="2400" dirty="0"/>
              <a:t>• Naturally occurring genetic variation (PRNP gene) exists within deer and elk populations </a:t>
            </a:r>
          </a:p>
          <a:p>
            <a:r>
              <a:rPr lang="en-US" sz="2400" dirty="0"/>
              <a:t>• Natural resistance does not appear to be complete.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BDEDE7-D088-41D2-B292-47B18E3075FD}"/>
              </a:ext>
            </a:extLst>
          </p:cNvPr>
          <p:cNvSpPr/>
          <p:nvPr/>
        </p:nvSpPr>
        <p:spPr>
          <a:xfrm>
            <a:off x="4329907" y="154486"/>
            <a:ext cx="3582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Genetic Component</a:t>
            </a:r>
          </a:p>
        </p:txBody>
      </p:sp>
    </p:spTree>
    <p:extLst>
      <p:ext uri="{BB962C8B-B14F-4D97-AF65-F5344CB8AC3E}">
        <p14:creationId xmlns:p14="http://schemas.microsoft.com/office/powerpoint/2010/main" val="1993544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71757D-02E6-481E-8A75-EE6CC0B68C92}"/>
              </a:ext>
            </a:extLst>
          </p:cNvPr>
          <p:cNvSpPr/>
          <p:nvPr/>
        </p:nvSpPr>
        <p:spPr>
          <a:xfrm>
            <a:off x="4210002" y="104655"/>
            <a:ext cx="3840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Clinical Signs of CWD 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2" r="12249"/>
          <a:stretch/>
        </p:blipFill>
        <p:spPr bwMode="auto">
          <a:xfrm>
            <a:off x="2026576" y="998806"/>
            <a:ext cx="8243077" cy="521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hitetail bu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814" y="886262"/>
            <a:ext cx="8242839" cy="546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73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473" y="2274838"/>
            <a:ext cx="55775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Reduced appetite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Loss of body weight (poor condition)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Excessive drinking and urination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Increased salivation/slobbering/drooling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Incoordination, ataxia, head tremors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71757D-02E6-481E-8A75-EE6CC0B68C92}"/>
              </a:ext>
            </a:extLst>
          </p:cNvPr>
          <p:cNvSpPr/>
          <p:nvPr/>
        </p:nvSpPr>
        <p:spPr>
          <a:xfrm>
            <a:off x="4210002" y="104655"/>
            <a:ext cx="3840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Clinical Signs of CWD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683D7F-934C-4550-B0CD-ABBA31A6F9C3}"/>
              </a:ext>
            </a:extLst>
          </p:cNvPr>
          <p:cNvSpPr/>
          <p:nvPr/>
        </p:nvSpPr>
        <p:spPr>
          <a:xfrm>
            <a:off x="6095999" y="190550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Change of behavior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Head tremors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May carry head and ears lowered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Wide body 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Walking repetitive path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Pneumonia is commonly found in antemortem testing</a:t>
            </a:r>
          </a:p>
        </p:txBody>
      </p:sp>
    </p:spTree>
    <p:extLst>
      <p:ext uri="{BB962C8B-B14F-4D97-AF65-F5344CB8AC3E}">
        <p14:creationId xmlns:p14="http://schemas.microsoft.com/office/powerpoint/2010/main" val="802133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88377"/>
            <a:ext cx="10515600" cy="662782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>
                <a:latin typeface="+mn-lt"/>
              </a:rPr>
              <a:t>Facts on CWD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3570" y="1742152"/>
            <a:ext cx="6104860" cy="3373696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Effects adults 17 months to 15+ years</a:t>
            </a:r>
          </a:p>
          <a:p>
            <a:pPr lvl="1"/>
            <a:r>
              <a:rPr lang="en-US" altLang="en-US" dirty="0"/>
              <a:t>Most 3-5 years old, or &gt;15 years</a:t>
            </a:r>
          </a:p>
          <a:p>
            <a:r>
              <a:rPr lang="en-US" altLang="en-US" sz="2400" dirty="0"/>
              <a:t>Both sexes</a:t>
            </a:r>
          </a:p>
          <a:p>
            <a:r>
              <a:rPr lang="en-US" altLang="en-US" sz="2400" dirty="0"/>
              <a:t>No seasonality</a:t>
            </a:r>
          </a:p>
          <a:p>
            <a:r>
              <a:rPr lang="en-US" altLang="en-US" sz="2400" dirty="0"/>
              <a:t>17 month minimum incubation period</a:t>
            </a:r>
          </a:p>
          <a:p>
            <a:endParaRPr lang="en-US" altLang="en-US" sz="2400" dirty="0"/>
          </a:p>
          <a:p>
            <a:r>
              <a:rPr lang="en-US" altLang="en-US" sz="2400" dirty="0"/>
              <a:t>Infected individuals more likely to be hit by cars, killed by predators/hunters. </a:t>
            </a:r>
          </a:p>
        </p:txBody>
      </p:sp>
    </p:spTree>
    <p:extLst>
      <p:ext uri="{BB962C8B-B14F-4D97-AF65-F5344CB8AC3E}">
        <p14:creationId xmlns:p14="http://schemas.microsoft.com/office/powerpoint/2010/main" val="320795873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9818" y="2112542"/>
            <a:ext cx="88923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ELISA-based tests (enzyme linked immunosorbent assay)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Approximately $30-$40/test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Antemortem Test: Tonsillar and rectal biopsy test using IHC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Others in development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54B19C-C4DD-4527-A54A-E34E2CD3EFC4}"/>
              </a:ext>
            </a:extLst>
          </p:cNvPr>
          <p:cNvSpPr/>
          <p:nvPr/>
        </p:nvSpPr>
        <p:spPr>
          <a:xfrm>
            <a:off x="3571686" y="175844"/>
            <a:ext cx="5048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Diagnostic Tests for CWD </a:t>
            </a:r>
          </a:p>
        </p:txBody>
      </p:sp>
    </p:spTree>
    <p:extLst>
      <p:ext uri="{BB962C8B-B14F-4D97-AF65-F5344CB8AC3E}">
        <p14:creationId xmlns:p14="http://schemas.microsoft.com/office/powerpoint/2010/main" val="4108048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6784" y="2228671"/>
            <a:ext cx="907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vaccines currently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Preventing spread/concentration of environmental contamination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Can’t stop natural migration of deer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87E94D-5CCC-4C3E-93C3-64D23BFE4BA1}"/>
              </a:ext>
            </a:extLst>
          </p:cNvPr>
          <p:cNvSpPr/>
          <p:nvPr/>
        </p:nvSpPr>
        <p:spPr>
          <a:xfrm>
            <a:off x="4334011" y="154211"/>
            <a:ext cx="3523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Prevention of CWD </a:t>
            </a:r>
          </a:p>
        </p:txBody>
      </p:sp>
    </p:spTree>
    <p:extLst>
      <p:ext uri="{BB962C8B-B14F-4D97-AF65-F5344CB8AC3E}">
        <p14:creationId xmlns:p14="http://schemas.microsoft.com/office/powerpoint/2010/main" val="242525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6784" y="2228671"/>
            <a:ext cx="907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Populations in Colorado and Wyoming infected for 30+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40-50% prevalence 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Some seem fine, others are on decline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87E94D-5CCC-4C3E-93C3-64D23BFE4BA1}"/>
              </a:ext>
            </a:extLst>
          </p:cNvPr>
          <p:cNvSpPr/>
          <p:nvPr/>
        </p:nvSpPr>
        <p:spPr>
          <a:xfrm>
            <a:off x="3898315" y="143579"/>
            <a:ext cx="4586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Learning from Neighbors?</a:t>
            </a:r>
          </a:p>
        </p:txBody>
      </p:sp>
    </p:spTree>
    <p:extLst>
      <p:ext uri="{BB962C8B-B14F-4D97-AF65-F5344CB8AC3E}">
        <p14:creationId xmlns:p14="http://schemas.microsoft.com/office/powerpoint/2010/main" val="4218919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6783" y="1250475"/>
            <a:ext cx="92658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Coordinating with MDNR/MDARD </a:t>
            </a:r>
            <a:r>
              <a:rPr lang="en-US" sz="2400" dirty="0"/>
              <a:t>(at technical and leadership levels)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Testing/Monitoring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Management Strategies (comment on NRC Recs)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Funding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Education of Membership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CWD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Need for management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How to have deer tested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How to help limit the spread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87E94D-5CCC-4C3E-93C3-64D23BFE4BA1}"/>
              </a:ext>
            </a:extLst>
          </p:cNvPr>
          <p:cNvSpPr/>
          <p:nvPr/>
        </p:nvSpPr>
        <p:spPr>
          <a:xfrm>
            <a:off x="4375689" y="164844"/>
            <a:ext cx="3511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Next Steps Forward</a:t>
            </a:r>
          </a:p>
        </p:txBody>
      </p:sp>
    </p:spTree>
    <p:extLst>
      <p:ext uri="{BB962C8B-B14F-4D97-AF65-F5344CB8AC3E}">
        <p14:creationId xmlns:p14="http://schemas.microsoft.com/office/powerpoint/2010/main" val="245454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785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Transmissible Spongiform Encephalopathy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8883" y="2141478"/>
            <a:ext cx="3334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Cattle – BSE</a:t>
            </a:r>
          </a:p>
          <a:p>
            <a:r>
              <a:rPr lang="en-US" sz="2400" dirty="0"/>
              <a:t>Sheep – Scrapie</a:t>
            </a:r>
          </a:p>
          <a:p>
            <a:r>
              <a:rPr lang="en-US" sz="2400" dirty="0"/>
              <a:t>CWD – some </a:t>
            </a:r>
            <a:r>
              <a:rPr lang="en-US" sz="2400" dirty="0" err="1"/>
              <a:t>Cervids</a:t>
            </a:r>
            <a:endParaRPr lang="en-US" sz="2400" dirty="0"/>
          </a:p>
          <a:p>
            <a:r>
              <a:rPr lang="en-US" sz="2400" dirty="0"/>
              <a:t>Others in Mink, Cats, etc.</a:t>
            </a:r>
          </a:p>
        </p:txBody>
      </p:sp>
    </p:spTree>
    <p:extLst>
      <p:ext uri="{BB962C8B-B14F-4D97-AF65-F5344CB8AC3E}">
        <p14:creationId xmlns:p14="http://schemas.microsoft.com/office/powerpoint/2010/main" val="346230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7003" y="195507"/>
            <a:ext cx="2790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History of CWD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168811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• First identified in elk of wild origin in the mid 1960’s at Colorado State University</a:t>
            </a:r>
          </a:p>
          <a:p>
            <a:r>
              <a:rPr lang="en-US" sz="2400" dirty="0"/>
              <a:t>• The origin of CWD is unknown </a:t>
            </a:r>
          </a:p>
          <a:p>
            <a:r>
              <a:rPr lang="en-US" sz="2400" dirty="0"/>
              <a:t>• Hypotheses: </a:t>
            </a:r>
          </a:p>
          <a:p>
            <a:pPr marL="342900" indent="-342900">
              <a:buAutoNum type="arabicPeriod"/>
            </a:pPr>
            <a:r>
              <a:rPr lang="en-US" sz="2400" dirty="0"/>
              <a:t>a natural disease of elk and deer </a:t>
            </a:r>
          </a:p>
          <a:p>
            <a:pPr marL="342900" indent="-342900">
              <a:buAutoNum type="arabicPeriod"/>
            </a:pPr>
            <a:r>
              <a:rPr lang="en-US" sz="2400" dirty="0"/>
              <a:t>from scrapie infected sheep </a:t>
            </a:r>
          </a:p>
          <a:p>
            <a:pPr marL="342900" indent="-342900">
              <a:buAutoNum type="arabicPeriod"/>
            </a:pPr>
            <a:r>
              <a:rPr lang="en-US" sz="2400" dirty="0"/>
              <a:t>deer/elk fed pelleted feed with TSE in it </a:t>
            </a:r>
          </a:p>
          <a:p>
            <a:pPr marL="342900" indent="-342900">
              <a:buAutoNum type="arabicPeriod"/>
            </a:pPr>
            <a:r>
              <a:rPr lang="en-US" sz="2400" dirty="0"/>
              <a:t>spontaneous genetic mutation deer prion</a:t>
            </a:r>
          </a:p>
        </p:txBody>
      </p:sp>
    </p:spTree>
    <p:extLst>
      <p:ext uri="{BB962C8B-B14F-4D97-AF65-F5344CB8AC3E}">
        <p14:creationId xmlns:p14="http://schemas.microsoft.com/office/powerpoint/2010/main" val="372894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7003" y="195507"/>
            <a:ext cx="2790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History of CWD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862" y="153617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2002 – CWD Response Plan developed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2008 – first captive deer found positive for CWD in Michigan (Kent County). Lower Peninsula baiting ban initiated.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2012 – CWD Response plan revised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2015 – First free ranging deer positive for CWD (Ingham County). Core and management zones created.  CWD later identified in Clinton county deer also.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2015-16: 4 positive deer in Clinton </a:t>
            </a:r>
            <a:r>
              <a:rPr lang="en-US" sz="2000" dirty="0" err="1"/>
              <a:t>Cty</a:t>
            </a:r>
            <a:r>
              <a:rPr lang="en-US" sz="2000" dirty="0"/>
              <a:t>, 5 positive in Ingham</a:t>
            </a:r>
          </a:p>
          <a:p>
            <a:r>
              <a:rPr lang="en-US" sz="2000" dirty="0"/>
              <a:t>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BB86DF-C845-460D-BAA9-F016DB03974A}"/>
              </a:ext>
            </a:extLst>
          </p:cNvPr>
          <p:cNvSpPr/>
          <p:nvPr/>
        </p:nvSpPr>
        <p:spPr>
          <a:xfrm>
            <a:off x="6435862" y="1690062"/>
            <a:ext cx="549488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2017 – CWD found in Mecosta County </a:t>
            </a:r>
            <a:r>
              <a:rPr lang="en-US" sz="2000" dirty="0" err="1"/>
              <a:t>cervid</a:t>
            </a:r>
            <a:r>
              <a:rPr lang="en-US" sz="2000" dirty="0"/>
              <a:t> facility (</a:t>
            </a:r>
            <a:r>
              <a:rPr lang="en-US" sz="2000" dirty="0">
                <a:solidFill>
                  <a:srgbClr val="FF0000"/>
                </a:solidFill>
              </a:rPr>
              <a:t>may have been wild deer heads</a:t>
            </a:r>
            <a:r>
              <a:rPr lang="en-US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2017 – CWD identified in Montcalm and Kent Co free ranging deer (36 positives in Montcalm County in 2017).  No positives in these counties prior to 2017.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2017 – CWD identified in second Mecosta </a:t>
            </a:r>
            <a:r>
              <a:rPr lang="en-US" sz="2000" dirty="0" err="1"/>
              <a:t>cervid</a:t>
            </a:r>
            <a:r>
              <a:rPr lang="en-US" sz="2000" dirty="0"/>
              <a:t> facility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Feb. 7 2018 – Latest update on CWD numbers is 57 deer.  No new suspect/positive deer since mid-January update.</a:t>
            </a:r>
          </a:p>
        </p:txBody>
      </p:sp>
    </p:spTree>
    <p:extLst>
      <p:ext uri="{BB962C8B-B14F-4D97-AF65-F5344CB8AC3E}">
        <p14:creationId xmlns:p14="http://schemas.microsoft.com/office/powerpoint/2010/main" val="1105990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355" y="0"/>
            <a:ext cx="8873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1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562FC0-740F-4656-94F2-0F4392BF5A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1" r="3420"/>
          <a:stretch/>
        </p:blipFill>
        <p:spPr>
          <a:xfrm rot="5400000">
            <a:off x="2862284" y="-1543257"/>
            <a:ext cx="6470469" cy="999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7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39186" y="167226"/>
            <a:ext cx="2773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What is “CWD”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693420" y="1905506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Pr</a:t>
            </a:r>
            <a:r>
              <a:rPr lang="en-US" sz="2400" dirty="0"/>
              <a:t>ion </a:t>
            </a:r>
            <a:r>
              <a:rPr lang="en-US" sz="2400" b="1" dirty="0"/>
              <a:t>P</a:t>
            </a:r>
            <a:r>
              <a:rPr lang="en-US" sz="2400" dirty="0"/>
              <a:t>rotein (</a:t>
            </a:r>
            <a:r>
              <a:rPr lang="en-US" sz="2400" b="1" dirty="0" err="1"/>
              <a:t>PrP</a:t>
            </a:r>
            <a:r>
              <a:rPr lang="en-US" sz="2400" dirty="0"/>
              <a:t>) – A normal protein found in most cells, but more frequent in nervous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PrP</a:t>
            </a:r>
            <a:r>
              <a:rPr lang="en-US" sz="2400" b="1" baseline="30000" dirty="0" err="1"/>
              <a:t>cwd</a:t>
            </a:r>
            <a:r>
              <a:rPr lang="en-US" sz="2400" baseline="30000" dirty="0"/>
              <a:t> </a:t>
            </a:r>
            <a:r>
              <a:rPr lang="en-US" sz="2400" dirty="0"/>
              <a:t>– Mutated version of protein. Mutation causes protein to mutate other normal </a:t>
            </a:r>
            <a:r>
              <a:rPr lang="en-US" sz="2400" dirty="0" err="1"/>
              <a:t>PrP</a:t>
            </a:r>
            <a:r>
              <a:rPr lang="en-US" sz="2400" dirty="0"/>
              <a:t> it encounters.  </a:t>
            </a:r>
            <a:endParaRPr lang="en-US" sz="24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B480A4-487C-46D4-8B40-D3DE04018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814" y="2218134"/>
            <a:ext cx="3586614" cy="24217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6689" y="752001"/>
            <a:ext cx="11506997" cy="52014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NOT LIVING</a:t>
            </a:r>
          </a:p>
          <a:p>
            <a:pPr algn="ctr"/>
            <a:r>
              <a:rPr lang="en-US" sz="16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CAN’T “KILL”</a:t>
            </a:r>
            <a:endParaRPr lang="en-US" sz="166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422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250" t="17177" r="27566" b="21389"/>
          <a:stretch/>
        </p:blipFill>
        <p:spPr>
          <a:xfrm>
            <a:off x="1612235" y="13472"/>
            <a:ext cx="9119937" cy="682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81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961331" y="1981585"/>
            <a:ext cx="8369300" cy="312267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cs typeface="Times New Roman" panose="02020603050405020304" pitchFamily="18" charset="0"/>
              </a:rPr>
              <a:t>Ingestion of infectious prions via close contact, contaminated food/environment, or in-vitro (mother to offspring)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cs typeface="Times New Roman" panose="02020603050405020304" pitchFamily="18" charset="0"/>
              </a:rPr>
              <a:t>Tonsils-lymph-PNS-CNS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Infectious prions mutate “normal” prions (</a:t>
            </a:r>
            <a:r>
              <a:rPr lang="en-US" sz="2400" b="1" dirty="0" err="1"/>
              <a:t>PrP</a:t>
            </a:r>
            <a:r>
              <a:rPr lang="en-US" sz="2400" b="1" dirty="0"/>
              <a:t> to </a:t>
            </a:r>
            <a:r>
              <a:rPr lang="en-US" sz="2400" b="1" dirty="0" err="1"/>
              <a:t>PrP</a:t>
            </a:r>
            <a:r>
              <a:rPr lang="en-US" sz="2400" b="1" baseline="30000" dirty="0" err="1"/>
              <a:t>cwd</a:t>
            </a:r>
            <a:r>
              <a:rPr lang="en-US" sz="2400" b="1" baseline="30000" dirty="0"/>
              <a:t> </a:t>
            </a:r>
            <a:r>
              <a:rPr lang="en-US" sz="2400" dirty="0"/>
              <a:t>)</a:t>
            </a:r>
            <a:endParaRPr lang="en-US" sz="2400" dirty="0"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cs typeface="Times New Roman" panose="02020603050405020304" pitchFamily="18" charset="0"/>
              </a:rPr>
              <a:t>Infectious prions build up and destroy cells, leaving “holes” in brain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cs typeface="Times New Roman" panose="02020603050405020304" pitchFamily="18" charset="0"/>
              </a:rPr>
              <a:t>2-4 years between infection of animal and clinical symptoms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72CFC5-A6CE-42B9-A62C-3BA8583D5F45}"/>
              </a:ext>
            </a:extLst>
          </p:cNvPr>
          <p:cNvSpPr/>
          <p:nvPr/>
        </p:nvSpPr>
        <p:spPr>
          <a:xfrm>
            <a:off x="4001612" y="295508"/>
            <a:ext cx="4288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Transmissibility of CWD </a:t>
            </a:r>
          </a:p>
        </p:txBody>
      </p:sp>
    </p:spTree>
    <p:extLst>
      <p:ext uri="{BB962C8B-B14F-4D97-AF65-F5344CB8AC3E}">
        <p14:creationId xmlns:p14="http://schemas.microsoft.com/office/powerpoint/2010/main" val="1333580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18032</TotalTime>
  <Words>640</Words>
  <Application>Microsoft Office PowerPoint</Application>
  <PresentationFormat>Widescreen</PresentationFormat>
  <Paragraphs>98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Chronic Wasting Disease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Facts on CWD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Garavaglia</dc:creator>
  <cp:lastModifiedBy>Garavaglia, James</cp:lastModifiedBy>
  <cp:revision>42</cp:revision>
  <dcterms:created xsi:type="dcterms:W3CDTF">2018-01-25T15:57:02Z</dcterms:created>
  <dcterms:modified xsi:type="dcterms:W3CDTF">2018-03-01T13:32:01Z</dcterms:modified>
</cp:coreProperties>
</file>